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7" r:id="rId3"/>
    <p:sldId id="260" r:id="rId4"/>
    <p:sldId id="284" r:id="rId5"/>
    <p:sldId id="285" r:id="rId6"/>
    <p:sldId id="286" r:id="rId7"/>
    <p:sldId id="258" r:id="rId8"/>
    <p:sldId id="283" r:id="rId9"/>
    <p:sldId id="261" r:id="rId10"/>
    <p:sldId id="259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5143500" type="screen16x9"/>
  <p:notesSz cx="6858000" cy="9144000"/>
  <p:embeddedFontLst>
    <p:embeddedFont>
      <p:font typeface="Barlow" panose="020B0604020202020204" charset="0"/>
      <p:regular r:id="rId34"/>
      <p:bold r:id="rId35"/>
      <p:italic r:id="rId36"/>
      <p:boldItalic r:id="rId37"/>
    </p:embeddedFont>
    <p:embeddedFont>
      <p:font typeface="Barlow Light" panose="020B0604020202020204" charset="0"/>
      <p:regular r:id="rId38"/>
      <p:bold r:id="rId39"/>
      <p:italic r:id="rId40"/>
      <p:boldItalic r:id="rId41"/>
    </p:embeddedFont>
    <p:embeddedFont>
      <p:font typeface="Barlow Medium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  <p:embeddedFont>
      <p:font typeface="Poppins" panose="00000500000000000000"/>
      <p:regular r:id="rId58"/>
      <p:bold r:id="rId59"/>
      <p:italic r:id="rId60"/>
      <p:boldItalic r:id="rId61"/>
    </p:embeddedFont>
    <p:embeddedFont>
      <p:font typeface="Poppins Light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87c9a92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b87c9a92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b87c9a92b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fb87c9a92b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b87c9a92b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b87c9a92b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44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20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74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8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405765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PH" sz="3200" dirty="0"/>
              <a:t>WEB-BASED PIGGERY MANAGEMENT SYSTEM WITH</a:t>
            </a:r>
            <a:br>
              <a:rPr lang="en-PH" sz="3200" dirty="0"/>
            </a:br>
            <a:r>
              <a:rPr lang="en-PH" sz="3200" dirty="0"/>
              <a:t>MOBILE-BASED QR CODE SCANNER FOR RVM HOG FARM IN LAMBA, BANGA SOUTH COTABATO</a:t>
            </a: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l="29810" r="18507"/>
          <a:stretch/>
        </p:blipFill>
        <p:spPr>
          <a:xfrm>
            <a:off x="5555434" y="796979"/>
            <a:ext cx="2810655" cy="36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l="269" t="7500" b="26067"/>
          <a:stretch/>
        </p:blipFill>
        <p:spPr>
          <a:xfrm>
            <a:off x="482431" y="95502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032041"/>
            <a:chOff x="0" y="0"/>
            <a:chExt cx="7845900" cy="54187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7399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Big Topic or Idea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7399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14400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2"/>
          <p:cNvGrpSpPr/>
          <p:nvPr/>
        </p:nvGrpSpPr>
        <p:grpSpPr>
          <a:xfrm>
            <a:off x="8537330" y="4618234"/>
            <a:ext cx="611438" cy="529988"/>
            <a:chOff x="0" y="0"/>
            <a:chExt cx="1630500" cy="141330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0"/>
              <a:ext cx="1630500" cy="14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82652" y="464177"/>
              <a:ext cx="1065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8" y="2442709"/>
            <a:ext cx="2667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a caption for the photos.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2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1980479" y="1874347"/>
            <a:ext cx="5182988" cy="1479414"/>
            <a:chOff x="0" y="285750"/>
            <a:chExt cx="13821300" cy="3945104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123,456,789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4"/>
              <a:ext cx="1123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the featured statistic.</a:t>
              </a:r>
              <a:endParaRPr sz="7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17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3050029" y="503433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 out 5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050029" y="1187428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3050029" y="2086161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050029" y="2770155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50029" y="3668889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3050029" y="4352883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526328" y="2129442"/>
            <a:ext cx="1746933" cy="928367"/>
            <a:chOff x="17180" y="-45340"/>
            <a:chExt cx="2505641" cy="1331565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40"/>
              <a:ext cx="1804505" cy="1331565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18735" y="711776"/>
            <a:ext cx="1762403" cy="605548"/>
            <a:chOff x="16351" y="0"/>
            <a:chExt cx="6571227" cy="2257821"/>
          </a:xfrm>
        </p:grpSpPr>
        <p:sp>
          <p:nvSpPr>
            <p:cNvPr id="272" name="Google Shape;272;p25"/>
            <p:cNvSpPr/>
            <p:nvPr/>
          </p:nvSpPr>
          <p:spPr>
            <a:xfrm>
              <a:off x="16351" y="0"/>
              <a:ext cx="2570727" cy="2257821"/>
            </a:xfrm>
            <a:custGeom>
              <a:avLst/>
              <a:gdLst/>
              <a:ahLst/>
              <a:cxnLst/>
              <a:rect l="l" t="t" r="r" b="b"/>
              <a:pathLst>
                <a:path w="25707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683351" y="0"/>
              <a:ext cx="3904227" cy="2257821"/>
            </a:xfrm>
            <a:custGeom>
              <a:avLst/>
              <a:gdLst/>
              <a:ahLst/>
              <a:cxnLst/>
              <a:rect l="l" t="t" r="r" b="b"/>
              <a:pathLst>
                <a:path w="39042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2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4504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6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4350" y="3674923"/>
            <a:ext cx="26220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these icons and illustrations in your Canva Presentation. Happy designing! Don't forget to delete this page before presenting. 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95748" y="134898"/>
            <a:ext cx="5461958" cy="6706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PH" sz="3200" dirty="0"/>
              <a:t>Table of  Contents:</a:t>
            </a:r>
            <a:endParaRPr sz="3200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8006512" y="400601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55;p15">
            <a:extLst>
              <a:ext uri="{FF2B5EF4-FFF2-40B4-BE49-F238E27FC236}">
                <a16:creationId xmlns:a16="http://schemas.microsoft.com/office/drawing/2014/main" id="{108247C1-C7D3-4CD3-8E52-1CBCF39E1013}"/>
              </a:ext>
            </a:extLst>
          </p:cNvPr>
          <p:cNvSpPr txBox="1">
            <a:spLocks/>
          </p:cNvSpPr>
          <p:nvPr/>
        </p:nvSpPr>
        <p:spPr>
          <a:xfrm>
            <a:off x="484765" y="605500"/>
            <a:ext cx="7891310" cy="137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400" b="1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Chapter I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Project Context						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Introduction of the system				  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Background of the study				 </a:t>
            </a:r>
          </a:p>
          <a:p>
            <a:pPr marL="342900" indent="-342900" algn="just"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Processes						  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Problems						  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Solution, purpose, and functionality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Limitations	</a:t>
            </a:r>
          </a:p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   </a:t>
            </a:r>
          </a:p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			   </a:t>
            </a:r>
          </a:p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				  </a:t>
            </a:r>
          </a:p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				  </a:t>
            </a:r>
          </a:p>
        </p:txBody>
      </p:sp>
      <p:sp>
        <p:nvSpPr>
          <p:cNvPr id="32" name="Google Shape;125;p16">
            <a:extLst>
              <a:ext uri="{FF2B5EF4-FFF2-40B4-BE49-F238E27FC236}">
                <a16:creationId xmlns:a16="http://schemas.microsoft.com/office/drawing/2014/main" id="{F71D2512-849E-4690-867A-DA737BBA491E}"/>
              </a:ext>
            </a:extLst>
          </p:cNvPr>
          <p:cNvSpPr/>
          <p:nvPr/>
        </p:nvSpPr>
        <p:spPr>
          <a:xfrm>
            <a:off x="484765" y="1291609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5;p16">
            <a:extLst>
              <a:ext uri="{FF2B5EF4-FFF2-40B4-BE49-F238E27FC236}">
                <a16:creationId xmlns:a16="http://schemas.microsoft.com/office/drawing/2014/main" id="{53E866DC-2547-4C4D-9161-44C8A02DDAD7}"/>
              </a:ext>
            </a:extLst>
          </p:cNvPr>
          <p:cNvSpPr/>
          <p:nvPr/>
        </p:nvSpPr>
        <p:spPr>
          <a:xfrm>
            <a:off x="484765" y="1801011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5;p16">
            <a:extLst>
              <a:ext uri="{FF2B5EF4-FFF2-40B4-BE49-F238E27FC236}">
                <a16:creationId xmlns:a16="http://schemas.microsoft.com/office/drawing/2014/main" id="{DAFA1953-AC63-4AB9-814A-7E12D4519B64}"/>
              </a:ext>
            </a:extLst>
          </p:cNvPr>
          <p:cNvSpPr/>
          <p:nvPr/>
        </p:nvSpPr>
        <p:spPr>
          <a:xfrm>
            <a:off x="484765" y="2287069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5;p16">
            <a:extLst>
              <a:ext uri="{FF2B5EF4-FFF2-40B4-BE49-F238E27FC236}">
                <a16:creationId xmlns:a16="http://schemas.microsoft.com/office/drawing/2014/main" id="{4ECA27B0-AC98-49B8-861E-53AA737D5961}"/>
              </a:ext>
            </a:extLst>
          </p:cNvPr>
          <p:cNvSpPr/>
          <p:nvPr/>
        </p:nvSpPr>
        <p:spPr>
          <a:xfrm>
            <a:off x="484765" y="4233012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5;p16">
            <a:extLst>
              <a:ext uri="{FF2B5EF4-FFF2-40B4-BE49-F238E27FC236}">
                <a16:creationId xmlns:a16="http://schemas.microsoft.com/office/drawing/2014/main" id="{16D4F1D4-7049-4CC7-850C-5692CA0162DC}"/>
              </a:ext>
            </a:extLst>
          </p:cNvPr>
          <p:cNvSpPr/>
          <p:nvPr/>
        </p:nvSpPr>
        <p:spPr>
          <a:xfrm>
            <a:off x="484765" y="2721023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5;p16">
            <a:extLst>
              <a:ext uri="{FF2B5EF4-FFF2-40B4-BE49-F238E27FC236}">
                <a16:creationId xmlns:a16="http://schemas.microsoft.com/office/drawing/2014/main" id="{F9F82CF0-3414-4F4D-8D23-95701FE0C220}"/>
              </a:ext>
            </a:extLst>
          </p:cNvPr>
          <p:cNvSpPr/>
          <p:nvPr/>
        </p:nvSpPr>
        <p:spPr>
          <a:xfrm>
            <a:off x="484765" y="3207081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5;p16">
            <a:extLst>
              <a:ext uri="{FF2B5EF4-FFF2-40B4-BE49-F238E27FC236}">
                <a16:creationId xmlns:a16="http://schemas.microsoft.com/office/drawing/2014/main" id="{23256011-F839-4492-995E-2F971A829E5C}"/>
              </a:ext>
            </a:extLst>
          </p:cNvPr>
          <p:cNvSpPr/>
          <p:nvPr/>
        </p:nvSpPr>
        <p:spPr>
          <a:xfrm>
            <a:off x="463019" y="3688540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15">
            <a:extLst>
              <a:ext uri="{FF2B5EF4-FFF2-40B4-BE49-F238E27FC236}">
                <a16:creationId xmlns:a16="http://schemas.microsoft.com/office/drawing/2014/main" id="{B41885C7-B52E-4318-873E-85753D06D8DF}"/>
              </a:ext>
            </a:extLst>
          </p:cNvPr>
          <p:cNvSpPr txBox="1">
            <a:spLocks/>
          </p:cNvSpPr>
          <p:nvPr/>
        </p:nvSpPr>
        <p:spPr>
          <a:xfrm>
            <a:off x="6209884" y="616754"/>
            <a:ext cx="7891310" cy="137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>
              <a:spcBef>
                <a:spcPts val="600"/>
              </a:spcBef>
              <a:buSzPts val="1100"/>
              <a:buFont typeface="Arial"/>
              <a:buNone/>
            </a:pPr>
            <a:r>
              <a:rPr lang="en-US" sz="2400" b="1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Chapter V</a:t>
            </a:r>
          </a:p>
          <a:p>
            <a:pPr marL="342900" indent="-342900" algn="just">
              <a:spcBef>
                <a:spcPts val="600"/>
              </a:spcBef>
              <a:buSzPts val="1100"/>
            </a:pPr>
            <a:r>
              <a:rPr lang="en-US" sz="2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 Results</a:t>
            </a:r>
            <a:endParaRPr lang="en-US" sz="2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E538F9-5C46-4855-995F-9B858AD7207E}"/>
              </a:ext>
            </a:extLst>
          </p:cNvPr>
          <p:cNvSpPr/>
          <p:nvPr/>
        </p:nvSpPr>
        <p:spPr>
          <a:xfrm>
            <a:off x="5942792" y="830521"/>
            <a:ext cx="175692" cy="378100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Google Shape;125;p16">
            <a:extLst>
              <a:ext uri="{FF2B5EF4-FFF2-40B4-BE49-F238E27FC236}">
                <a16:creationId xmlns:a16="http://schemas.microsoft.com/office/drawing/2014/main" id="{6995BD27-5E30-4108-8C2A-72E06330EABC}"/>
              </a:ext>
            </a:extLst>
          </p:cNvPr>
          <p:cNvSpPr/>
          <p:nvPr/>
        </p:nvSpPr>
        <p:spPr>
          <a:xfrm>
            <a:off x="6259060" y="1345154"/>
            <a:ext cx="348292" cy="353414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514350" y="1744572"/>
            <a:ext cx="80550" cy="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2846712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5179198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2846688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3"/>
          </p:nvPr>
        </p:nvSpPr>
        <p:spPr>
          <a:xfrm>
            <a:off x="5176776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514350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2846712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5179198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body" idx="1"/>
          </p:nvPr>
        </p:nvSpPr>
        <p:spPr>
          <a:xfrm>
            <a:off x="516600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body" idx="2"/>
          </p:nvPr>
        </p:nvSpPr>
        <p:spPr>
          <a:xfrm>
            <a:off x="2846688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body" idx="3"/>
          </p:nvPr>
        </p:nvSpPr>
        <p:spPr>
          <a:xfrm>
            <a:off x="5176776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874668"/>
            <a:chOff x="0" y="-66675"/>
            <a:chExt cx="4486500" cy="2332449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874668"/>
            <a:chOff x="0" y="-66675"/>
            <a:chExt cx="4486500" cy="2332449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874668"/>
            <a:chOff x="0" y="-66675"/>
            <a:chExt cx="4486500" cy="2332449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874668"/>
            <a:chOff x="0" y="-66675"/>
            <a:chExt cx="4486500" cy="2332449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01321"/>
            <a:chOff x="-14" y="285750"/>
            <a:chExt cx="13598714" cy="3736855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5"/>
              <a:ext cx="1359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 closing statement or call-to-action here.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Add a Team Members Page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24" name="Google Shape;524;p30"/>
          <p:cNvSpPr/>
          <p:nvPr/>
        </p:nvSpPr>
        <p:spPr>
          <a:xfrm>
            <a:off x="5182952" y="2529488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5427" t="-18309" r="-16047" b="-267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6997998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552863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8659" r="-133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3367907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609" b="-4238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0"/>
          <p:cNvGrpSpPr/>
          <p:nvPr/>
        </p:nvGrpSpPr>
        <p:grpSpPr>
          <a:xfrm>
            <a:off x="1604806" y="4101956"/>
            <a:ext cx="1214888" cy="513517"/>
            <a:chOff x="0" y="-19050"/>
            <a:chExt cx="3239700" cy="1369380"/>
          </a:xfrm>
        </p:grpSpPr>
        <p:sp>
          <p:nvSpPr>
            <p:cNvPr id="529" name="Google Shape;529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0" name="Google Shape;530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1" name="Google Shape;531;p30"/>
          <p:cNvGrpSpPr/>
          <p:nvPr/>
        </p:nvGrpSpPr>
        <p:grpSpPr>
          <a:xfrm>
            <a:off x="3419851" y="4101956"/>
            <a:ext cx="1214888" cy="513517"/>
            <a:chOff x="0" y="-19050"/>
            <a:chExt cx="3239700" cy="1369380"/>
          </a:xfrm>
        </p:grpSpPr>
        <p:sp>
          <p:nvSpPr>
            <p:cNvPr id="532" name="Google Shape;532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3" name="Google Shape;533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4" name="Google Shape;534;p30"/>
          <p:cNvGrpSpPr/>
          <p:nvPr/>
        </p:nvGrpSpPr>
        <p:grpSpPr>
          <a:xfrm>
            <a:off x="5234896" y="4101956"/>
            <a:ext cx="1214888" cy="513517"/>
            <a:chOff x="0" y="-19050"/>
            <a:chExt cx="3239700" cy="1369380"/>
          </a:xfrm>
        </p:grpSpPr>
        <p:sp>
          <p:nvSpPr>
            <p:cNvPr id="535" name="Google Shape;535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6" name="Google Shape;536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7" name="Google Shape;537;p30"/>
          <p:cNvGrpSpPr/>
          <p:nvPr/>
        </p:nvGrpSpPr>
        <p:grpSpPr>
          <a:xfrm>
            <a:off x="7049941" y="4101956"/>
            <a:ext cx="1214888" cy="513517"/>
            <a:chOff x="0" y="-19050"/>
            <a:chExt cx="3239700" cy="1369380"/>
          </a:xfrm>
        </p:grpSpPr>
        <p:sp>
          <p:nvSpPr>
            <p:cNvPr id="538" name="Google Shape;538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9" name="Google Shape;539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3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1"/>
          <p:cNvGrpSpPr/>
          <p:nvPr/>
        </p:nvGrpSpPr>
        <p:grpSpPr>
          <a:xfrm>
            <a:off x="4868084" y="1119394"/>
            <a:ext cx="3761566" cy="2867505"/>
            <a:chOff x="4868084" y="1119394"/>
            <a:chExt cx="3761566" cy="2867505"/>
          </a:xfrm>
        </p:grpSpPr>
        <p:sp>
          <p:nvSpPr>
            <p:cNvPr id="563" name="Google Shape;563;p31"/>
            <p:cNvSpPr txBox="1"/>
            <p:nvPr/>
          </p:nvSpPr>
          <p:spPr>
            <a:xfrm>
              <a:off x="5264159" y="3802175"/>
              <a:ext cx="3843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5965046" y="3802175"/>
              <a:ext cx="4122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2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5" name="Google Shape;565;p31"/>
            <p:cNvSpPr txBox="1"/>
            <p:nvPr/>
          </p:nvSpPr>
          <p:spPr>
            <a:xfrm>
              <a:off x="6681522" y="3802175"/>
              <a:ext cx="4090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3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6" name="Google Shape;566;p31"/>
            <p:cNvSpPr txBox="1"/>
            <p:nvPr/>
          </p:nvSpPr>
          <p:spPr>
            <a:xfrm>
              <a:off x="7394240" y="3802175"/>
              <a:ext cx="4133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4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8111349" y="3802175"/>
              <a:ext cx="4089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5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142448" y="1227979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5142448" y="1731388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5142448" y="2234797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5142448" y="2738206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5142448" y="324161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3" name="Google Shape;573;p31"/>
            <p:cNvSpPr/>
            <p:nvPr/>
          </p:nvSpPr>
          <p:spPr>
            <a:xfrm>
              <a:off x="5142448" y="374502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4" name="Google Shape;574;p31"/>
            <p:cNvSpPr txBox="1"/>
            <p:nvPr/>
          </p:nvSpPr>
          <p:spPr>
            <a:xfrm>
              <a:off x="4872474" y="1119394"/>
              <a:ext cx="1937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868084" y="1622803"/>
              <a:ext cx="198113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4872325" y="2126212"/>
              <a:ext cx="1939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7" name="Google Shape;577;p31"/>
            <p:cNvSpPr txBox="1"/>
            <p:nvPr/>
          </p:nvSpPr>
          <p:spPr>
            <a:xfrm>
              <a:off x="4869125" y="2629621"/>
              <a:ext cx="1971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4897179" y="3133030"/>
              <a:ext cx="16908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4949865" y="3636440"/>
              <a:ext cx="1164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141796" y="3239219"/>
              <a:ext cx="629000" cy="508187"/>
            </a:xfrm>
            <a:custGeom>
              <a:avLst/>
              <a:gdLst/>
              <a:ahLst/>
              <a:cxnLst/>
              <a:rect l="l" t="t" r="r" b="b"/>
              <a:pathLst>
                <a:path w="1677332" h="1355165" extrusionOk="0">
                  <a:moveTo>
                    <a:pt x="1738" y="1355166"/>
                  </a:moveTo>
                  <a:lnTo>
                    <a:pt x="1738" y="140300"/>
                  </a:lnTo>
                  <a:cubicBezTo>
                    <a:pt x="0" y="103699"/>
                    <a:pt x="13338" y="67984"/>
                    <a:pt x="38641" y="41480"/>
                  </a:cubicBezTo>
                  <a:cubicBezTo>
                    <a:pt x="63945" y="14976"/>
                    <a:pt x="99004" y="0"/>
                    <a:pt x="135647" y="41"/>
                  </a:cubicBezTo>
                  <a:lnTo>
                    <a:pt x="1541686" y="41"/>
                  </a:lnTo>
                  <a:cubicBezTo>
                    <a:pt x="1578329" y="0"/>
                    <a:pt x="1613388" y="14976"/>
                    <a:pt x="1638692" y="41480"/>
                  </a:cubicBezTo>
                  <a:cubicBezTo>
                    <a:pt x="1663995" y="67984"/>
                    <a:pt x="1677332" y="103699"/>
                    <a:pt x="1675595" y="140300"/>
                  </a:cubicBezTo>
                  <a:lnTo>
                    <a:pt x="1675595" y="1355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857325" y="2738206"/>
              <a:ext cx="627696" cy="1009199"/>
            </a:xfrm>
            <a:custGeom>
              <a:avLst/>
              <a:gdLst/>
              <a:ahLst/>
              <a:cxnLst/>
              <a:rect l="l" t="t" r="r" b="b"/>
              <a:pathLst>
                <a:path w="1673857" h="2691198" extrusionOk="0">
                  <a:moveTo>
                    <a:pt x="0" y="2691199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2691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572201" y="2234797"/>
              <a:ext cx="627696" cy="1512608"/>
            </a:xfrm>
            <a:custGeom>
              <a:avLst/>
              <a:gdLst/>
              <a:ahLst/>
              <a:cxnLst/>
              <a:rect l="l" t="t" r="r" b="b"/>
              <a:pathLst>
                <a:path w="1673857" h="4033622" extrusionOk="0">
                  <a:moveTo>
                    <a:pt x="0" y="4033623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1" y="39221"/>
                  </a:cubicBezTo>
                  <a:cubicBezTo>
                    <a:pt x="64334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4033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287077" y="1731388"/>
              <a:ext cx="627696" cy="2016017"/>
            </a:xfrm>
            <a:custGeom>
              <a:avLst/>
              <a:gdLst/>
              <a:ahLst/>
              <a:cxnLst/>
              <a:rect l="l" t="t" r="r" b="b"/>
              <a:pathLst>
                <a:path w="1673857" h="5376046" extrusionOk="0">
                  <a:moveTo>
                    <a:pt x="0" y="5376047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0" y="39221"/>
                  </a:cubicBezTo>
                  <a:cubicBezTo>
                    <a:pt x="64333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613903" y="0"/>
                    <a:pt x="1673856" y="59953"/>
                    <a:pt x="1673856" y="133909"/>
                  </a:cubicBezTo>
                  <a:lnTo>
                    <a:pt x="1673856" y="53760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001954" y="1227979"/>
              <a:ext cx="627696" cy="2519427"/>
            </a:xfrm>
            <a:custGeom>
              <a:avLst/>
              <a:gdLst/>
              <a:ahLst/>
              <a:cxnLst/>
              <a:rect l="l" t="t" r="r" b="b"/>
              <a:pathLst>
                <a:path w="1673857" h="6718471" extrusionOk="0">
                  <a:moveTo>
                    <a:pt x="0" y="6718471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2" y="0"/>
                    <a:pt x="1609522" y="14108"/>
                    <a:pt x="1634636" y="39221"/>
                  </a:cubicBezTo>
                  <a:cubicBezTo>
                    <a:pt x="1659748" y="64334"/>
                    <a:pt x="1673856" y="98394"/>
                    <a:pt x="1673856" y="133909"/>
                  </a:cubicBezTo>
                  <a:lnTo>
                    <a:pt x="1673856" y="67184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142448" y="3493320"/>
              <a:ext cx="627696" cy="254086"/>
            </a:xfrm>
            <a:custGeom>
              <a:avLst/>
              <a:gdLst/>
              <a:ahLst/>
              <a:cxnLst/>
              <a:rect l="l" t="t" r="r" b="b"/>
              <a:pathLst>
                <a:path w="1673857" h="67756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677563"/>
                  </a:lnTo>
                  <a:lnTo>
                    <a:pt x="0" y="6775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6" name="Google Shape;586;p31"/>
            <p:cNvSpPr/>
            <p:nvPr/>
          </p:nvSpPr>
          <p:spPr>
            <a:xfrm>
              <a:off x="5857325" y="2940046"/>
              <a:ext cx="627696" cy="807360"/>
            </a:xfrm>
            <a:custGeom>
              <a:avLst/>
              <a:gdLst/>
              <a:ahLst/>
              <a:cxnLst/>
              <a:rect l="l" t="t" r="r" b="b"/>
              <a:pathLst>
                <a:path w="1673857" h="215295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152959"/>
                  </a:lnTo>
                  <a:lnTo>
                    <a:pt x="0" y="21529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7" name="Google Shape;587;p31"/>
            <p:cNvSpPr/>
            <p:nvPr/>
          </p:nvSpPr>
          <p:spPr>
            <a:xfrm>
              <a:off x="6572201" y="2486899"/>
              <a:ext cx="627696" cy="1260507"/>
            </a:xfrm>
            <a:custGeom>
              <a:avLst/>
              <a:gdLst/>
              <a:ahLst/>
              <a:cxnLst/>
              <a:rect l="l" t="t" r="r" b="b"/>
              <a:pathLst>
                <a:path w="1673857" h="336135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3361352"/>
                  </a:lnTo>
                  <a:lnTo>
                    <a:pt x="0" y="33613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8" name="Google Shape;588;p31"/>
            <p:cNvSpPr/>
            <p:nvPr/>
          </p:nvSpPr>
          <p:spPr>
            <a:xfrm>
              <a:off x="7287077" y="2134592"/>
              <a:ext cx="627696" cy="1612814"/>
            </a:xfrm>
            <a:custGeom>
              <a:avLst/>
              <a:gdLst/>
              <a:ahLst/>
              <a:cxnLst/>
              <a:rect l="l" t="t" r="r" b="b"/>
              <a:pathLst>
                <a:path w="1673857" h="430083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4300838"/>
                  </a:lnTo>
                  <a:lnTo>
                    <a:pt x="0" y="4300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9" name="Google Shape;589;p31"/>
            <p:cNvSpPr/>
            <p:nvPr/>
          </p:nvSpPr>
          <p:spPr>
            <a:xfrm>
              <a:off x="8001954" y="1631088"/>
              <a:ext cx="627696" cy="2116318"/>
            </a:xfrm>
            <a:custGeom>
              <a:avLst/>
              <a:gdLst/>
              <a:ahLst/>
              <a:cxnLst/>
              <a:rect l="l" t="t" r="r" b="b"/>
              <a:pathLst>
                <a:path w="1673857" h="5643515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5643516"/>
                  </a:lnTo>
                  <a:lnTo>
                    <a:pt x="0" y="564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90" name="Google Shape;590;p31"/>
            <p:cNvSpPr/>
            <p:nvPr/>
          </p:nvSpPr>
          <p:spPr>
            <a:xfrm>
              <a:off x="5142448" y="3747406"/>
              <a:ext cx="627696" cy="0"/>
            </a:xfrm>
            <a:custGeom>
              <a:avLst/>
              <a:gdLst/>
              <a:ahLst/>
              <a:cxnLst/>
              <a:rect l="l" t="t" r="r" b="b"/>
              <a:pathLst>
                <a:path w="1673857" h="120000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</p:sp>
        <p:sp>
          <p:nvSpPr>
            <p:cNvPr id="591" name="Google Shape;591;p31"/>
            <p:cNvSpPr/>
            <p:nvPr/>
          </p:nvSpPr>
          <p:spPr>
            <a:xfrm>
              <a:off x="5857325" y="3343726"/>
              <a:ext cx="627696" cy="403680"/>
            </a:xfrm>
            <a:custGeom>
              <a:avLst/>
              <a:gdLst/>
              <a:ahLst/>
              <a:cxnLst/>
              <a:rect l="l" t="t" r="r" b="b"/>
              <a:pathLst>
                <a:path w="1673857" h="107647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1076480"/>
                  </a:lnTo>
                  <a:lnTo>
                    <a:pt x="0" y="1076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2" name="Google Shape;592;p31"/>
            <p:cNvSpPr/>
            <p:nvPr/>
          </p:nvSpPr>
          <p:spPr>
            <a:xfrm>
              <a:off x="6572201" y="2991102"/>
              <a:ext cx="627696" cy="756304"/>
            </a:xfrm>
            <a:custGeom>
              <a:avLst/>
              <a:gdLst/>
              <a:ahLst/>
              <a:cxnLst/>
              <a:rect l="l" t="t" r="r" b="b"/>
              <a:pathLst>
                <a:path w="1673857" h="2016811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016811"/>
                  </a:lnTo>
                  <a:lnTo>
                    <a:pt x="0" y="2016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3" name="Google Shape;593;p31"/>
            <p:cNvSpPr/>
            <p:nvPr/>
          </p:nvSpPr>
          <p:spPr>
            <a:xfrm>
              <a:off x="7287077" y="2840198"/>
              <a:ext cx="627696" cy="907208"/>
            </a:xfrm>
            <a:custGeom>
              <a:avLst/>
              <a:gdLst/>
              <a:ahLst/>
              <a:cxnLst/>
              <a:rect l="l" t="t" r="r" b="b"/>
              <a:pathLst>
                <a:path w="1673857" h="2419221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419221"/>
                  </a:lnTo>
                  <a:lnTo>
                    <a:pt x="0" y="2419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4" name="Google Shape;594;p31"/>
            <p:cNvSpPr/>
            <p:nvPr/>
          </p:nvSpPr>
          <p:spPr>
            <a:xfrm>
              <a:off x="8001954" y="2638858"/>
              <a:ext cx="627696" cy="1108548"/>
            </a:xfrm>
            <a:custGeom>
              <a:avLst/>
              <a:gdLst/>
              <a:ahLst/>
              <a:cxnLst/>
              <a:rect l="l" t="t" r="r" b="b"/>
              <a:pathLst>
                <a:path w="1673857" h="295612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956127"/>
                  </a:lnTo>
                  <a:lnTo>
                    <a:pt x="0" y="2956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605" name="Google Shape;605;p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Write Your Topic or 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5" name="Google Shape;615;p32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Elaborate on what you want to discuss.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61428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2" name="Google Shape;622;p33"/>
          <p:cNvSpPr txBox="1"/>
          <p:nvPr/>
        </p:nvSpPr>
        <p:spPr>
          <a:xfrm>
            <a:off x="822103" y="923667"/>
            <a:ext cx="146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628971" y="448237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262897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33"/>
          <p:cNvSpPr txBox="1"/>
          <p:nvPr/>
        </p:nvSpPr>
        <p:spPr>
          <a:xfrm>
            <a:off x="282417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464366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7" name="Google Shape;627;p33"/>
          <p:cNvSpPr txBox="1"/>
          <p:nvPr/>
        </p:nvSpPr>
        <p:spPr>
          <a:xfrm>
            <a:off x="483886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6658352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9" name="Google Shape;629;p33"/>
          <p:cNvSpPr txBox="1"/>
          <p:nvPr/>
        </p:nvSpPr>
        <p:spPr>
          <a:xfrm>
            <a:off x="685355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809485" y="2310347"/>
            <a:ext cx="1480950" cy="1374942"/>
            <a:chOff x="0" y="-19050"/>
            <a:chExt cx="3949200" cy="3666512"/>
          </a:xfrm>
        </p:grpSpPr>
        <p:sp>
          <p:nvSpPr>
            <p:cNvPr id="631" name="Google Shape;631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STRENGTHS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2" name="Google Shape;632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3" name="Google Shape;633;p33"/>
          <p:cNvGrpSpPr/>
          <p:nvPr/>
        </p:nvGrpSpPr>
        <p:grpSpPr>
          <a:xfrm>
            <a:off x="2824176" y="2310347"/>
            <a:ext cx="1480950" cy="1633467"/>
            <a:chOff x="0" y="-19050"/>
            <a:chExt cx="3949200" cy="4355912"/>
          </a:xfrm>
        </p:grpSpPr>
        <p:sp>
          <p:nvSpPr>
            <p:cNvPr id="634" name="Google Shape;634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WEAKNESSES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0" y="1086062"/>
              <a:ext cx="39492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838866" y="2310347"/>
            <a:ext cx="1480950" cy="1374942"/>
            <a:chOff x="0" y="-19050"/>
            <a:chExt cx="3949200" cy="3666512"/>
          </a:xfrm>
        </p:grpSpPr>
        <p:sp>
          <p:nvSpPr>
            <p:cNvPr id="637" name="Google Shape;637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OPPORTUNITIES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853556" y="2310347"/>
            <a:ext cx="1480950" cy="1374942"/>
            <a:chOff x="0" y="-19050"/>
            <a:chExt cx="3949200" cy="3666512"/>
          </a:xfrm>
        </p:grpSpPr>
        <p:sp>
          <p:nvSpPr>
            <p:cNvPr id="640" name="Google Shape;640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 rot="5400000">
            <a:off x="7724914" y="291208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720310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15916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9" r="-24749" b="-878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639473" y="360547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2735079" y="3728220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69" r="-20009" b="-1210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34"/>
          <p:cNvGrpSpPr/>
          <p:nvPr/>
        </p:nvGrpSpPr>
        <p:grpSpPr>
          <a:xfrm>
            <a:off x="1595290" y="2073538"/>
            <a:ext cx="5820986" cy="1529360"/>
            <a:chOff x="6350" y="-6206"/>
            <a:chExt cx="15522630" cy="4078292"/>
          </a:xfrm>
        </p:grpSpPr>
        <p:cxnSp>
          <p:nvCxnSpPr>
            <p:cNvPr id="654" name="Google Shape;654;p34"/>
            <p:cNvCxnSpPr/>
            <p:nvPr/>
          </p:nvCxnSpPr>
          <p:spPr>
            <a:xfrm rot="-5400000">
              <a:off x="1001073" y="2091861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34"/>
            <p:cNvCxnSpPr/>
            <p:nvPr/>
          </p:nvCxnSpPr>
          <p:spPr>
            <a:xfrm>
              <a:off x="6350" y="3571262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34"/>
            <p:cNvCxnSpPr/>
            <p:nvPr/>
          </p:nvCxnSpPr>
          <p:spPr>
            <a:xfrm>
              <a:off x="2493174" y="612344"/>
              <a:ext cx="10758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34"/>
            <p:cNvCxnSpPr/>
            <p:nvPr/>
          </p:nvCxnSpPr>
          <p:spPr>
            <a:xfrm rot="-5400000">
              <a:off x="7559739" y="306244"/>
              <a:ext cx="624900" cy="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34"/>
            <p:cNvCxnSpPr/>
            <p:nvPr/>
          </p:nvCxnSpPr>
          <p:spPr>
            <a:xfrm rot="-5400000">
              <a:off x="-247299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34"/>
            <p:cNvCxnSpPr/>
            <p:nvPr/>
          </p:nvCxnSpPr>
          <p:spPr>
            <a:xfrm rot="-5400000">
              <a:off x="4511018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34"/>
            <p:cNvCxnSpPr/>
            <p:nvPr/>
          </p:nvCxnSpPr>
          <p:spPr>
            <a:xfrm rot="-5400000">
              <a:off x="11759103" y="2091736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34"/>
            <p:cNvCxnSpPr/>
            <p:nvPr/>
          </p:nvCxnSpPr>
          <p:spPr>
            <a:xfrm>
              <a:off x="10764380" y="3571135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34"/>
            <p:cNvCxnSpPr/>
            <p:nvPr/>
          </p:nvCxnSpPr>
          <p:spPr>
            <a:xfrm rot="-5400000">
              <a:off x="10510730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34"/>
            <p:cNvCxnSpPr/>
            <p:nvPr/>
          </p:nvCxnSpPr>
          <p:spPr>
            <a:xfrm rot="-5400000">
              <a:off x="15269047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4" name="Google Shape;664;p34"/>
          <p:cNvSpPr/>
          <p:nvPr/>
        </p:nvSpPr>
        <p:spPr>
          <a:xfrm>
            <a:off x="1652871" y="253520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748477" y="2657951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840710" y="504825"/>
            <a:ext cx="746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3576623" y="138145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672229" y="15042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948" t="-28417" r="-26059" b="-9658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4265550" y="1519450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4754571" y="3605376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50177" y="3728126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8939" t="-11359" b="-8215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673734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6769341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6849" b="-7526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5687132" y="2535154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5782739" y="26579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 txBox="1"/>
          <p:nvPr/>
        </p:nvSpPr>
        <p:spPr>
          <a:xfrm>
            <a:off x="2315716" y="265339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6375066" y="267319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1355732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3377278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5420323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7357264" y="374346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2" name="Google Shape;682;p3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/>
          <p:nvPr/>
        </p:nvSpPr>
        <p:spPr>
          <a:xfrm>
            <a:off x="150" y="4499250"/>
            <a:ext cx="9144000" cy="6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51679" y="1985538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851679" y="2579412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851679" y="3173287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851679" y="3767161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2" name="Google Shape;692;p35"/>
          <p:cNvCxnSpPr/>
          <p:nvPr/>
        </p:nvCxnSpPr>
        <p:spPr>
          <a:xfrm>
            <a:off x="851679" y="1678788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35"/>
          <p:cNvCxnSpPr/>
          <p:nvPr/>
        </p:nvCxnSpPr>
        <p:spPr>
          <a:xfrm>
            <a:off x="851679" y="4068232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35"/>
          <p:cNvSpPr txBox="1"/>
          <p:nvPr/>
        </p:nvSpPr>
        <p:spPr>
          <a:xfrm>
            <a:off x="3456868" y="1347259"/>
            <a:ext cx="76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4537984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5514688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6491392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7468095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1034401" y="1348043"/>
            <a:ext cx="218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998871" y="1709872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98871" y="201149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998871" y="231311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998871" y="261473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998871" y="291635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998871" y="321797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>
            <a:off x="998871" y="3519595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998871" y="382121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8" name="Google Shape;708;p35"/>
          <p:cNvCxnSpPr/>
          <p:nvPr/>
        </p:nvCxnSpPr>
        <p:spPr>
          <a:xfrm>
            <a:off x="3336592" y="1828431"/>
            <a:ext cx="9864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3829797" y="2130051"/>
            <a:ext cx="1486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3829797" y="2417934"/>
            <a:ext cx="10065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6315643" y="3317442"/>
            <a:ext cx="14814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5"/>
          <p:cNvCxnSpPr/>
          <p:nvPr/>
        </p:nvCxnSpPr>
        <p:spPr>
          <a:xfrm>
            <a:off x="7301880" y="3614603"/>
            <a:ext cx="990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5"/>
          <p:cNvCxnSpPr/>
          <p:nvPr/>
        </p:nvCxnSpPr>
        <p:spPr>
          <a:xfrm>
            <a:off x="7799202" y="3911316"/>
            <a:ext cx="493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5322684" y="2723568"/>
            <a:ext cx="1983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4836289" y="3021174"/>
            <a:ext cx="19725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35"/>
          <p:cNvSpPr txBox="1"/>
          <p:nvPr/>
        </p:nvSpPr>
        <p:spPr>
          <a:xfrm>
            <a:off x="851679" y="504825"/>
            <a:ext cx="73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Gantt Chart Page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7" name="Google Shape;717;p3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28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Pexels</a:t>
            </a:r>
            <a:endParaRPr sz="2400"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25" name="Google Shape;725;p36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43910" y="17543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PH" dirty="0"/>
              <a:t>Piggery Management</a:t>
            </a:r>
          </a:p>
        </p:txBody>
      </p:sp>
      <p:sp>
        <p:nvSpPr>
          <p:cNvPr id="20" name="Google Shape;81;p14">
            <a:extLst>
              <a:ext uri="{FF2B5EF4-FFF2-40B4-BE49-F238E27FC236}">
                <a16:creationId xmlns:a16="http://schemas.microsoft.com/office/drawing/2014/main" id="{E14699BC-DBE3-4F58-A87B-6C396F2645B7}"/>
              </a:ext>
            </a:extLst>
          </p:cNvPr>
          <p:cNvSpPr txBox="1">
            <a:spLocks/>
          </p:cNvSpPr>
          <p:nvPr/>
        </p:nvSpPr>
        <p:spPr>
          <a:xfrm>
            <a:off x="1171134" y="-1017353"/>
            <a:ext cx="5911153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endParaRPr lang="en-PH" dirty="0"/>
          </a:p>
        </p:txBody>
      </p:sp>
      <p:sp>
        <p:nvSpPr>
          <p:cNvPr id="21" name="Google Shape;168;p16">
            <a:extLst>
              <a:ext uri="{FF2B5EF4-FFF2-40B4-BE49-F238E27FC236}">
                <a16:creationId xmlns:a16="http://schemas.microsoft.com/office/drawing/2014/main" id="{BF175901-A0D0-4A23-9FC7-F717A5480361}"/>
              </a:ext>
            </a:extLst>
          </p:cNvPr>
          <p:cNvSpPr txBox="1">
            <a:spLocks/>
          </p:cNvSpPr>
          <p:nvPr/>
        </p:nvSpPr>
        <p:spPr>
          <a:xfrm>
            <a:off x="225489" y="1137940"/>
            <a:ext cx="8424936" cy="322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Helps to ensure the health, productivity, and profitability of the pig farming operation through collection and analysis, facilitating informed decision-making in all aspects of pig farming.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It plays a critical role in meeting the growing demand for food, improving food security, and contributing to sustainable agriculture.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Google Shape;118;p16">
            <a:extLst>
              <a:ext uri="{FF2B5EF4-FFF2-40B4-BE49-F238E27FC236}">
                <a16:creationId xmlns:a16="http://schemas.microsoft.com/office/drawing/2014/main" id="{9F5FA56D-1783-45FD-B3A5-617FCE645129}"/>
              </a:ext>
            </a:extLst>
          </p:cNvPr>
          <p:cNvSpPr/>
          <p:nvPr/>
        </p:nvSpPr>
        <p:spPr>
          <a:xfrm>
            <a:off x="59286" y="2019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9;p16">
            <a:extLst>
              <a:ext uri="{FF2B5EF4-FFF2-40B4-BE49-F238E27FC236}">
                <a16:creationId xmlns:a16="http://schemas.microsoft.com/office/drawing/2014/main" id="{9C241DDD-EBA7-44E4-B65B-E370AFA07BC5}"/>
              </a:ext>
            </a:extLst>
          </p:cNvPr>
          <p:cNvSpPr/>
          <p:nvPr/>
        </p:nvSpPr>
        <p:spPr>
          <a:xfrm>
            <a:off x="308310" y="19703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5;p16">
            <a:extLst>
              <a:ext uri="{FF2B5EF4-FFF2-40B4-BE49-F238E27FC236}">
                <a16:creationId xmlns:a16="http://schemas.microsoft.com/office/drawing/2014/main" id="{EC7D45B8-12CC-498B-8B4E-790145959813}"/>
              </a:ext>
            </a:extLst>
          </p:cNvPr>
          <p:cNvSpPr/>
          <p:nvPr/>
        </p:nvSpPr>
        <p:spPr>
          <a:xfrm>
            <a:off x="8546847" y="4462822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They are free to use and easily available for download on the Internet.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 must install them on your computer if you are going to edit this presentation in PowerPoint®.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2" name="Google Shape;742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44" name="Google Shape;744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6" name="Google Shape;746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47" name="Google Shape;747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50" name="Google Shape;750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53" name="Google Shape;753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43910" y="15383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PH" dirty="0"/>
              <a:t>Background of the Study</a:t>
            </a:r>
          </a:p>
        </p:txBody>
      </p:sp>
      <p:sp>
        <p:nvSpPr>
          <p:cNvPr id="20" name="Google Shape;81;p14">
            <a:extLst>
              <a:ext uri="{FF2B5EF4-FFF2-40B4-BE49-F238E27FC236}">
                <a16:creationId xmlns:a16="http://schemas.microsoft.com/office/drawing/2014/main" id="{E14699BC-DBE3-4F58-A87B-6C396F2645B7}"/>
              </a:ext>
            </a:extLst>
          </p:cNvPr>
          <p:cNvSpPr txBox="1">
            <a:spLocks/>
          </p:cNvSpPr>
          <p:nvPr/>
        </p:nvSpPr>
        <p:spPr>
          <a:xfrm>
            <a:off x="1171134" y="-1017353"/>
            <a:ext cx="5911153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endParaRPr lang="en-PH" dirty="0"/>
          </a:p>
        </p:txBody>
      </p:sp>
      <p:sp>
        <p:nvSpPr>
          <p:cNvPr id="21" name="Google Shape;168;p16">
            <a:extLst>
              <a:ext uri="{FF2B5EF4-FFF2-40B4-BE49-F238E27FC236}">
                <a16:creationId xmlns:a16="http://schemas.microsoft.com/office/drawing/2014/main" id="{BF175901-A0D0-4A23-9FC7-F717A5480361}"/>
              </a:ext>
            </a:extLst>
          </p:cNvPr>
          <p:cNvSpPr txBox="1">
            <a:spLocks/>
          </p:cNvSpPr>
          <p:nvPr/>
        </p:nvSpPr>
        <p:spPr>
          <a:xfrm>
            <a:off x="225489" y="959889"/>
            <a:ext cx="8424936" cy="322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RVM Hog Farm is one of the existing farms in South Cotabato, established in the year 2019.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It has three hundred and eleven (311) hogs in total, it is composed of forty (40) sows, two (2) boars, two hundred thirteen (213) fattening pigs, and fifty-six (56) piglets.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572CABD-CF78-459E-870C-E7A02694E3B4}"/>
              </a:ext>
            </a:extLst>
          </p:cNvPr>
          <p:cNvSpPr/>
          <p:nvPr/>
        </p:nvSpPr>
        <p:spPr>
          <a:xfrm>
            <a:off x="59286" y="2019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1E019FB1-15D5-4AE6-8948-05C3DDA9AAB7}"/>
              </a:ext>
            </a:extLst>
          </p:cNvPr>
          <p:cNvSpPr/>
          <p:nvPr/>
        </p:nvSpPr>
        <p:spPr>
          <a:xfrm>
            <a:off x="308310" y="19703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F603FB29-118C-441B-86FF-DB57F9B0D502}"/>
              </a:ext>
            </a:extLst>
          </p:cNvPr>
          <p:cNvSpPr/>
          <p:nvPr/>
        </p:nvSpPr>
        <p:spPr>
          <a:xfrm>
            <a:off x="8006512" y="400601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53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43910" y="15383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PH" dirty="0"/>
              <a:t>Background of the Study</a:t>
            </a:r>
          </a:p>
        </p:txBody>
      </p:sp>
      <p:sp>
        <p:nvSpPr>
          <p:cNvPr id="20" name="Google Shape;81;p14">
            <a:extLst>
              <a:ext uri="{FF2B5EF4-FFF2-40B4-BE49-F238E27FC236}">
                <a16:creationId xmlns:a16="http://schemas.microsoft.com/office/drawing/2014/main" id="{E14699BC-DBE3-4F58-A87B-6C396F2645B7}"/>
              </a:ext>
            </a:extLst>
          </p:cNvPr>
          <p:cNvSpPr txBox="1">
            <a:spLocks/>
          </p:cNvSpPr>
          <p:nvPr/>
        </p:nvSpPr>
        <p:spPr>
          <a:xfrm>
            <a:off x="1171134" y="-1017353"/>
            <a:ext cx="5911153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endParaRPr lang="en-PH" dirty="0"/>
          </a:p>
        </p:txBody>
      </p:sp>
      <p:sp>
        <p:nvSpPr>
          <p:cNvPr id="21" name="Google Shape;168;p16">
            <a:extLst>
              <a:ext uri="{FF2B5EF4-FFF2-40B4-BE49-F238E27FC236}">
                <a16:creationId xmlns:a16="http://schemas.microsoft.com/office/drawing/2014/main" id="{BF175901-A0D0-4A23-9FC7-F717A5480361}"/>
              </a:ext>
            </a:extLst>
          </p:cNvPr>
          <p:cNvSpPr txBox="1">
            <a:spLocks/>
          </p:cNvSpPr>
          <p:nvPr/>
        </p:nvSpPr>
        <p:spPr>
          <a:xfrm>
            <a:off x="225489" y="959889"/>
            <a:ext cx="8424936" cy="322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Hog Housing Space 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– has a thirty (30) cages with a maximum capacity of ten (10) pigs each. Also, two (2) isolation cages.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9572CABD-CF78-459E-870C-E7A02694E3B4}"/>
              </a:ext>
            </a:extLst>
          </p:cNvPr>
          <p:cNvSpPr/>
          <p:nvPr/>
        </p:nvSpPr>
        <p:spPr>
          <a:xfrm>
            <a:off x="59286" y="2019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1E019FB1-15D5-4AE6-8948-05C3DDA9AAB7}"/>
              </a:ext>
            </a:extLst>
          </p:cNvPr>
          <p:cNvSpPr/>
          <p:nvPr/>
        </p:nvSpPr>
        <p:spPr>
          <a:xfrm>
            <a:off x="308310" y="19703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F603FB29-118C-441B-86FF-DB57F9B0D502}"/>
              </a:ext>
            </a:extLst>
          </p:cNvPr>
          <p:cNvSpPr/>
          <p:nvPr/>
        </p:nvSpPr>
        <p:spPr>
          <a:xfrm>
            <a:off x="8006512" y="400601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90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94333" y="7736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000" dirty="0"/>
              <a:t>Processes</a:t>
            </a:r>
            <a:endParaRPr lang="en-PH" dirty="0"/>
          </a:p>
        </p:txBody>
      </p:sp>
      <p:sp>
        <p:nvSpPr>
          <p:cNvPr id="20" name="Google Shape;81;p14">
            <a:extLst>
              <a:ext uri="{FF2B5EF4-FFF2-40B4-BE49-F238E27FC236}">
                <a16:creationId xmlns:a16="http://schemas.microsoft.com/office/drawing/2014/main" id="{E14699BC-DBE3-4F58-A87B-6C396F2645B7}"/>
              </a:ext>
            </a:extLst>
          </p:cNvPr>
          <p:cNvSpPr txBox="1">
            <a:spLocks/>
          </p:cNvSpPr>
          <p:nvPr/>
        </p:nvSpPr>
        <p:spPr>
          <a:xfrm>
            <a:off x="1171134" y="-1017353"/>
            <a:ext cx="5911153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endParaRPr lang="en-P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CE6CF-8958-4FBA-8433-F9831D14EC15}"/>
              </a:ext>
            </a:extLst>
          </p:cNvPr>
          <p:cNvGrpSpPr/>
          <p:nvPr/>
        </p:nvGrpSpPr>
        <p:grpSpPr>
          <a:xfrm>
            <a:off x="104946" y="153835"/>
            <a:ext cx="543001" cy="491276"/>
            <a:chOff x="59286" y="2019"/>
            <a:chExt cx="923724" cy="869716"/>
          </a:xfrm>
        </p:grpSpPr>
        <p:sp>
          <p:nvSpPr>
            <p:cNvPr id="6" name="Google Shape;118;p16">
              <a:extLst>
                <a:ext uri="{FF2B5EF4-FFF2-40B4-BE49-F238E27FC236}">
                  <a16:creationId xmlns:a16="http://schemas.microsoft.com/office/drawing/2014/main" id="{9572CABD-CF78-459E-870C-E7A02694E3B4}"/>
                </a:ext>
              </a:extLst>
            </p:cNvPr>
            <p:cNvSpPr/>
            <p:nvPr/>
          </p:nvSpPr>
          <p:spPr>
            <a:xfrm>
              <a:off x="59286" y="2019"/>
              <a:ext cx="735600" cy="654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;p16">
              <a:extLst>
                <a:ext uri="{FF2B5EF4-FFF2-40B4-BE49-F238E27FC236}">
                  <a16:creationId xmlns:a16="http://schemas.microsoft.com/office/drawing/2014/main" id="{1E019FB1-15D5-4AE6-8948-05C3DDA9AAB7}"/>
                </a:ext>
              </a:extLst>
            </p:cNvPr>
            <p:cNvSpPr/>
            <p:nvPr/>
          </p:nvSpPr>
          <p:spPr>
            <a:xfrm>
              <a:off x="308310" y="197035"/>
              <a:ext cx="674700" cy="67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F603FB29-118C-441B-86FF-DB57F9B0D502}"/>
              </a:ext>
            </a:extLst>
          </p:cNvPr>
          <p:cNvSpPr/>
          <p:nvPr/>
        </p:nvSpPr>
        <p:spPr>
          <a:xfrm>
            <a:off x="8006512" y="400601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0843D-8EB5-4381-AE87-0F7B2E6CDABB}"/>
              </a:ext>
            </a:extLst>
          </p:cNvPr>
          <p:cNvSpPr txBox="1"/>
          <p:nvPr/>
        </p:nvSpPr>
        <p:spPr>
          <a:xfrm>
            <a:off x="143000" y="755270"/>
            <a:ext cx="9001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000" b="1" dirty="0">
                <a:latin typeface="Poppins" panose="00000500000000000000" pitchFamily="2" charset="0"/>
                <a:cs typeface="Poppins" panose="00000500000000000000" pitchFamily="2" charset="0"/>
              </a:rPr>
              <a:t>1. Breeding Sow and Boar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>
                <a:latin typeface="Poppins" panose="00000500000000000000" pitchFamily="2" charset="0"/>
                <a:cs typeface="Poppins" panose="00000500000000000000" pitchFamily="2" charset="0"/>
              </a:rPr>
              <a:t>Tracking of Breeding Due Date.</a:t>
            </a:r>
          </a:p>
          <a:p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PH" sz="2000" b="1" dirty="0">
                <a:latin typeface="Poppins" panose="00000500000000000000" pitchFamily="2" charset="0"/>
                <a:cs typeface="Poppins" panose="00000500000000000000" pitchFamily="2" charset="0"/>
              </a:rPr>
              <a:t>2. Veterinarian Major Roles in Monitoring the Pig Health: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Physical check-up and examination of the sow.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Providing schedules for vaccinations and deworming.</a:t>
            </a:r>
          </a:p>
          <a:p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PH" sz="2000" b="1" dirty="0">
                <a:latin typeface="Poppins" panose="00000500000000000000" pitchFamily="2" charset="0"/>
                <a:cs typeface="Poppins" panose="00000500000000000000" pitchFamily="2" charset="0"/>
              </a:rPr>
              <a:t>3. Record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Tracking of vaccination and deworming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Tracking of Daily feeding and pig food consumption.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0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1171134" y="-1017353"/>
            <a:ext cx="5911153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PH" dirty="0"/>
              <a:t>Piggery Management</a:t>
            </a:r>
            <a:endParaRPr dirty="0"/>
          </a:p>
        </p:txBody>
      </p:sp>
      <p:sp>
        <p:nvSpPr>
          <p:cNvPr id="5" name="Google Shape;168;p16">
            <a:extLst>
              <a:ext uri="{FF2B5EF4-FFF2-40B4-BE49-F238E27FC236}">
                <a16:creationId xmlns:a16="http://schemas.microsoft.com/office/drawing/2014/main" id="{47831740-F4D6-4609-BF72-D675B26CCE14}"/>
              </a:ext>
            </a:extLst>
          </p:cNvPr>
          <p:cNvSpPr txBox="1">
            <a:spLocks/>
          </p:cNvSpPr>
          <p:nvPr/>
        </p:nvSpPr>
        <p:spPr>
          <a:xfrm>
            <a:off x="499839" y="1526129"/>
            <a:ext cx="8424936" cy="322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Includes all the business’s obligations that are needed to be paid within agreement terms. </a:t>
            </a:r>
          </a:p>
          <a:p>
            <a:pPr marL="0" indent="0" algn="just">
              <a:buClr>
                <a:schemeClr val="tx1"/>
              </a:buClr>
              <a:buFont typeface="Barlow"/>
              <a:buNone/>
            </a:pPr>
            <a:endParaRPr 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Proper management of both short-term and long-term debts by producing accurate financial information. 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Agenda Page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53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Section Header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With a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1068</Words>
  <Application>Microsoft Office PowerPoint</Application>
  <PresentationFormat>On-screen Show (16:9)</PresentationFormat>
  <Paragraphs>204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Barlow Light</vt:lpstr>
      <vt:lpstr>Georgia</vt:lpstr>
      <vt:lpstr>Barlow</vt:lpstr>
      <vt:lpstr>Wingdings</vt:lpstr>
      <vt:lpstr>Poppins Light</vt:lpstr>
      <vt:lpstr>Montserrat</vt:lpstr>
      <vt:lpstr>Arial</vt:lpstr>
      <vt:lpstr>Barlow Medium</vt:lpstr>
      <vt:lpstr>Poppins</vt:lpstr>
      <vt:lpstr>Calibri</vt:lpstr>
      <vt:lpstr>Business Geometric Template</vt:lpstr>
      <vt:lpstr>WEB-BASED PIGGERY MANAGEMENT SYSTEM WITH MOBILE-BASED QR CODE SCANNER FOR RVM HOG FARM IN LAMBA, BANGA SOUTH COTABATO</vt:lpstr>
      <vt:lpstr>Table of  Contents:</vt:lpstr>
      <vt:lpstr>Piggery Management</vt:lpstr>
      <vt:lpstr>Background of the Study</vt:lpstr>
      <vt:lpstr>Background of the Study</vt:lpstr>
      <vt:lpstr>Processes</vt:lpstr>
      <vt:lpstr>PowerPoint Presentation</vt:lpstr>
      <vt:lpstr>Add an Agenda Page</vt:lpstr>
      <vt:lpstr>Add a Section Header</vt:lpstr>
      <vt:lpstr>PowerPoint Presentation</vt:lpstr>
      <vt:lpstr>Write Your Topic or Idea</vt:lpstr>
      <vt:lpstr>Write Your Big Topic or Idea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PowerPoint Presentation</vt:lpstr>
      <vt:lpstr>Resource page</vt:lpstr>
      <vt:lpstr>Write Your Topic or Idea</vt:lpstr>
      <vt:lpstr>Write your topic or idea</vt:lpstr>
      <vt:lpstr>PowerPoint Presentation</vt:lpstr>
      <vt:lpstr>PowerPoint Presentation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PIGGERY MANAGEMENT SYSTEM WITH MOBILE-BASED QR CODE SCANNER FOR RVM HOG FARM IN LAMBA, BANGA SOUTH COTABATO</dc:title>
  <dc:creator>Chedcomis</dc:creator>
  <cp:lastModifiedBy>Chedcomis</cp:lastModifiedBy>
  <cp:revision>20</cp:revision>
  <dcterms:modified xsi:type="dcterms:W3CDTF">2023-04-19T08:41:02Z</dcterms:modified>
</cp:coreProperties>
</file>